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307" r:id="rId3"/>
    <p:sldId id="318" r:id="rId4"/>
    <p:sldId id="315" r:id="rId5"/>
    <p:sldId id="319" r:id="rId6"/>
    <p:sldId id="311" r:id="rId7"/>
    <p:sldId id="322" r:id="rId8"/>
    <p:sldId id="314" r:id="rId9"/>
    <p:sldId id="317" r:id="rId10"/>
    <p:sldId id="320" r:id="rId11"/>
    <p:sldId id="316" r:id="rId12"/>
    <p:sldId id="321" r:id="rId13"/>
    <p:sldId id="323" r:id="rId14"/>
    <p:sldId id="29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85723"/>
    <a:srgbClr val="00B050"/>
    <a:srgbClr val="C00000"/>
    <a:srgbClr val="A6A6A6"/>
    <a:srgbClr val="7B9F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39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EC2B7-8368-439D-B658-065CE0446116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42D-A2EA-468A-842F-84615C3DE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60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38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9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82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05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852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07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736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606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931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162D7-BB9A-CE20-8677-4ACDC89A1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DE93C3-13DC-20EF-5A1E-967290CB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72D61-F756-CF55-B506-6A423E66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4BF03-13DA-EA40-21D2-BBC0EB4B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04D44-6025-E533-3FCB-D781AC5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60395-92F1-4B0F-1E53-41F67D4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5CAB7-A757-1646-3206-004AAFFB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3C36C-3608-5480-53EC-FC6E6B38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4CD93-E381-D1EA-FFBC-3FFAE982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361D3-BDFD-DF57-6219-52F3CA9C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1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F7F45C-381F-A735-1D04-A41FB9EB2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AFE0D0-9F66-5486-8D97-DA9D0F99B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5C367-AFF6-5716-B721-5F7DF6EF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E8E49-D704-6F43-4AFA-F500C5B2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67872-1FD5-617E-8F58-D0AB006E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7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E6240-CBD9-1DD6-5982-229C1D4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7E457-1172-6F65-FAFF-57EBF188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4D05F-B896-E67F-46B9-31390489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6FEC-611D-3446-5E24-0CA07D83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33944-B301-CEB7-7D04-905A7DD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6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0E383-9FBD-E014-DCC0-36A8F769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AA8E8-C2E4-9DC5-5A14-64BD91DF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314F6-1957-180A-98C7-80B2FB4C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7DA12-BC20-8034-EEED-7FC1AFC8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2512D-0060-9DFE-D25B-30E67DF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B008-CE8A-E97B-6C40-D570571D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E551-83D2-BDDD-381F-E2DB06D62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37942-AA27-16BE-F511-D6A09606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8F97C-3B1E-F480-868B-9F14F257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3DD01-467C-81E6-C325-2092B00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87F8C-F4E0-A4B0-24FC-A75D058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9214-E048-467A-A4D6-A9406693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7A90-F64F-2A43-2EA6-EE1FAD46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6706C-CC55-32C3-3659-285790D9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8246E9-3C81-F026-B89B-F47801C0C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45459-94F3-4625-46B3-B7C83A02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96FEF3-E820-EFCB-D98C-E6FEF327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E8390-A791-8759-48C3-A1DD56A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246EB6-AD88-2C78-B643-6CBEE2A9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6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898A-C549-F0F2-72E3-1109379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21F3D-F3ED-6B52-97FC-BA4EBDBF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9A543B-D388-CAD9-0FB2-BD3267A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ADC9C-EF23-69ED-C6AA-7AD462D3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3D0CBA-0D0D-9CAC-F754-C7FEADA4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B45FDA-76D2-CAEA-F837-30CD5095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F975A-9849-C07B-56CD-E8630BB2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E17C8-9B81-BBC2-B6C1-1EF989B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9F643-B92C-8269-D048-371AE316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0A82E-3B72-2254-ECFE-CDCAC290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489DF-14F0-C639-0235-DC62F5C9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AB3E2-932A-3ED7-AD7A-817A622A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91B41-2BBB-5C3D-F3F1-546632B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881B-95A2-D31F-CA83-3124B030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7EEA54-1B29-EBDA-20BB-61BC052A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43FF23-C617-496A-6F73-543E88FBB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64567-35D6-0F07-4FC9-DC36C6E1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F8AD1-529E-E019-EC4C-566EF4A1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9AF1-484D-56A6-A814-88032EA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171EA-6CCE-A920-63EF-0333E132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89E1-BD80-47BA-7C2B-04A69084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E15F8-0D0F-3B5A-A028-96F50EB3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5FD6-FB60-480A-AD9F-72F50E72FB98}" type="datetimeFigureOut">
              <a:rPr lang="ko-KR" altLang="en-US" smtClean="0"/>
              <a:t>2022-08-18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DFCD5-4E65-F754-9D48-99450E6C4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6A74-3E40-749A-66D3-85B40C35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F2CE4-97D0-4FEA-8B8A-FBF6C2D3FA3A}"/>
              </a:ext>
            </a:extLst>
          </p:cNvPr>
          <p:cNvCxnSpPr>
            <a:cxnSpLocks/>
          </p:cNvCxnSpPr>
          <p:nvPr/>
        </p:nvCxnSpPr>
        <p:spPr>
          <a:xfrm>
            <a:off x="2687171" y="2733187"/>
            <a:ext cx="68176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FC9C5D-C2E6-4123-9128-1F6A419C1648}"/>
              </a:ext>
            </a:extLst>
          </p:cNvPr>
          <p:cNvSpPr txBox="1"/>
          <p:nvPr/>
        </p:nvSpPr>
        <p:spPr>
          <a:xfrm>
            <a:off x="2352952" y="2199315"/>
            <a:ext cx="74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Lab Seminar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A0820-DF2E-435C-8017-BAE7637697F3}"/>
              </a:ext>
            </a:extLst>
          </p:cNvPr>
          <p:cNvSpPr txBox="1"/>
          <p:nvPr/>
        </p:nvSpPr>
        <p:spPr>
          <a:xfrm>
            <a:off x="3797708" y="3089165"/>
            <a:ext cx="4596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Intelligent Information Processing Lab</a:t>
            </a:r>
          </a:p>
          <a:p>
            <a:pPr algn="ctr"/>
            <a:endParaRPr lang="en-US" altLang="ko-KR" sz="1800" dirty="0"/>
          </a:p>
          <a:p>
            <a:pPr algn="ctr"/>
            <a:r>
              <a:rPr lang="en-US" altLang="ko-KR" dirty="0"/>
              <a:t>2022.08.18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202240130 Yunsang Joo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1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Experiment_2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N.1, N.2, 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0.603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0.419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비슷한 </a:t>
            </a:r>
            <a:r>
              <a:rPr lang="en-US" altLang="ko-KR" sz="1600" dirty="0"/>
              <a:t>object</a:t>
            </a:r>
            <a:r>
              <a:rPr lang="ko-KR" altLang="en-US" sz="1600" dirty="0"/>
              <a:t>는 </a:t>
            </a:r>
            <a:r>
              <a:rPr lang="en-US" altLang="ko-KR" sz="1600" dirty="0"/>
              <a:t>Detection </a:t>
            </a:r>
            <a:r>
              <a:rPr lang="ko-KR" altLang="en-US" sz="1600" dirty="0"/>
              <a:t>모델의 학습을 방해한다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탐지를 올바르게 수행했더라도 분류를 못하면 탐지하지 못한 것으로 간주한다</a:t>
            </a:r>
            <a:r>
              <a:rPr lang="en-US" altLang="ko-KR" sz="16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일반적으로 </a:t>
            </a:r>
            <a:r>
              <a:rPr lang="en-US" altLang="ko-KR" sz="1600" dirty="0"/>
              <a:t>Detection </a:t>
            </a:r>
            <a:r>
              <a:rPr lang="ko-KR" altLang="en-US" sz="1600" dirty="0"/>
              <a:t>모델은 분류 성능을 측정하지 않는다</a:t>
            </a:r>
            <a:r>
              <a:rPr lang="en-US" altLang="ko-KR" sz="1600" dirty="0"/>
              <a:t>.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D0400B8-D4BA-837B-EE76-93526F2D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440" y="3109505"/>
            <a:ext cx="9269119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64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Object detection + Classification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영역 또는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대구치를 탐지한 후</a:t>
            </a:r>
            <a:r>
              <a:rPr lang="en-US" altLang="ko-KR" sz="1600" dirty="0"/>
              <a:t>, </a:t>
            </a:r>
            <a:r>
              <a:rPr lang="ko-KR" altLang="en-US" sz="1600" dirty="0"/>
              <a:t>분류 모델을 사용해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3F5AC61-F01D-F9A9-395C-E57F1D1C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60" y="2524923"/>
            <a:ext cx="8808079" cy="423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5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4476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Lt.N, Rt.N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0.74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 : YOLO-v5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 : Lt.N, Rt.N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mAP[0.5] : 0.99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mAP[0.5:0.95] : 0.878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C10B889-CAF6-0D24-9F4D-50EC7C906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46" y="5733757"/>
            <a:ext cx="8418012" cy="7786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CA7ADE-1064-7B85-B70F-94E75F6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9546" y="3166126"/>
            <a:ext cx="9192908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4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Experiment_3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Future 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1)</a:t>
            </a:r>
            <a:r>
              <a:rPr lang="ko-KR" altLang="en-US" sz="1600" dirty="0"/>
              <a:t> 탐지 성능 향상 및 분류 성능 측정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Faster-RCNN, Retinanet</a:t>
            </a:r>
            <a:r>
              <a:rPr lang="ko-KR" altLang="en-US" sz="1600" dirty="0"/>
              <a:t> 등 다른 </a:t>
            </a:r>
            <a:r>
              <a:rPr lang="en-US" altLang="ko-KR" sz="1600" dirty="0"/>
              <a:t>detection model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2) </a:t>
            </a:r>
            <a:r>
              <a:rPr lang="ko-KR" altLang="en-US" sz="1600" dirty="0"/>
              <a:t>분할 성능 향상 및 분류 기준</a:t>
            </a:r>
            <a:r>
              <a:rPr lang="en-US" altLang="ko-KR" sz="1600" dirty="0"/>
              <a:t>(threshold) </a:t>
            </a:r>
            <a:r>
              <a:rPr lang="ko-KR" altLang="en-US" sz="1600" dirty="0"/>
              <a:t>선정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03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E74C6-1B35-4E65-B9A3-AD22B72E2EFD}"/>
              </a:ext>
            </a:extLst>
          </p:cNvPr>
          <p:cNvSpPr txBox="1"/>
          <p:nvPr/>
        </p:nvSpPr>
        <p:spPr>
          <a:xfrm>
            <a:off x="2956346" y="3244334"/>
            <a:ext cx="62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E-mail : jus1915@gachon.ac.kr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Data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The number of dataset : 5408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Target Object: #38, #48, Lt.N, Rt.N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49F18AF1-7F27-A05D-4077-E07F631DC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15031"/>
            <a:ext cx="5054548" cy="2880550"/>
          </a:xfrm>
          <a:prstGeom prst="rect">
            <a:avLst/>
          </a:prstGeom>
        </p:spPr>
      </p:pic>
      <p:pic>
        <p:nvPicPr>
          <p:cNvPr id="52" name="내용 개체 틀 4">
            <a:extLst>
              <a:ext uri="{FF2B5EF4-FFF2-40B4-BE49-F238E27FC236}">
                <a16:creationId xmlns:a16="http://schemas.microsoft.com/office/drawing/2014/main" id="{5BF9FE57-CF91-331A-D950-A61726EE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20" y="2915031"/>
            <a:ext cx="4735980" cy="24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4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Introduction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</a:t>
            </a:r>
            <a:r>
              <a:rPr lang="en-US" altLang="ko-KR" sz="1600" dirty="0"/>
              <a:t>(IAN Injury):</a:t>
            </a:r>
            <a:r>
              <a:rPr lang="ko-KR" altLang="en-US" sz="1600" dirty="0"/>
              <a:t>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발치 후에 발생하는 합병증으로 하악에서 여러 감각 이상을 유발함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잠재적인 합병증을 사전에 예측하는 것은 전문의와 환자에게 적합한 조치를 취할 수 있도록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 가능도는 하악 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신경의 관계를 통해 예측할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신경이 접촉해 있을 때 신경 손상의 가능성이 높음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N.1(low):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에 도달하지 않을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N.2(medium):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한 라인을 가로지를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N.3(high):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두 라인을 가로지를 때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FDB198-5BDB-F11B-B5B9-2C24A3C2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82" y="3161305"/>
            <a:ext cx="5407437" cy="192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9D137-55DF-EA39-16E4-51E75DC80F16}"/>
              </a:ext>
            </a:extLst>
          </p:cNvPr>
          <p:cNvSpPr txBox="1"/>
          <p:nvPr/>
        </p:nvSpPr>
        <p:spPr>
          <a:xfrm>
            <a:off x="-1" y="6488668"/>
            <a:ext cx="12093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Miloro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DaBell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Radiographic</a:t>
            </a:r>
            <a:r>
              <a:rPr lang="ko-KR" altLang="en-US" sz="900" dirty="0"/>
              <a:t> </a:t>
            </a:r>
            <a:r>
              <a:rPr lang="ko-KR" altLang="en-US" sz="900" dirty="0" err="1"/>
              <a:t>proximity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canal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Med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Pathol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Radiol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Endodontol</a:t>
            </a:r>
            <a:r>
              <a:rPr lang="ko-KR" altLang="en-US" sz="900" dirty="0"/>
              <a:t>. 2005, 100, 545–549. </a:t>
            </a:r>
            <a:endParaRPr lang="en-US" altLang="ko-KR" sz="900" dirty="0"/>
          </a:p>
          <a:p>
            <a:r>
              <a:rPr lang="ko-KR" altLang="en-US" sz="900" dirty="0" err="1"/>
              <a:t>Kang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</a:t>
            </a:r>
            <a:r>
              <a:rPr lang="ko-KR" altLang="en-US" sz="900" dirty="0"/>
              <a:t>.; </a:t>
            </a:r>
            <a:r>
              <a:rPr lang="ko-KR" altLang="en-US" sz="900" dirty="0" err="1"/>
              <a:t>Sah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Fei</a:t>
            </a:r>
            <a:r>
              <a:rPr lang="ko-KR" altLang="en-US" sz="900" dirty="0"/>
              <a:t>, </a:t>
            </a:r>
            <a:r>
              <a:rPr lang="ko-KR" altLang="en-US" sz="900" dirty="0" err="1"/>
              <a:t>G</a:t>
            </a:r>
            <a:r>
              <a:rPr lang="ko-KR" altLang="en-US" sz="900" dirty="0"/>
              <a:t>. </a:t>
            </a:r>
            <a:r>
              <a:rPr lang="ko-KR" altLang="en-US" sz="900" dirty="0" err="1"/>
              <a:t>Determining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risk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 </a:t>
            </a:r>
            <a:r>
              <a:rPr lang="ko-KR" altLang="en-US" sz="900" dirty="0" err="1"/>
              <a:t>associated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injury</a:t>
            </a:r>
            <a:r>
              <a:rPr lang="ko-KR" altLang="en-US" sz="900" dirty="0"/>
              <a:t> </a:t>
            </a:r>
            <a:r>
              <a:rPr lang="ko-KR" altLang="en-US" sz="900" dirty="0" err="1"/>
              <a:t>following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removal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teeth</a:t>
            </a:r>
            <a:r>
              <a:rPr lang="ko-KR" altLang="en-US" sz="900" dirty="0"/>
              <a:t>: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systematic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.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Stomatol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Maxillofac</a:t>
            </a:r>
            <a:r>
              <a:rPr lang="ko-KR" altLang="en-US" sz="900" dirty="0"/>
              <a:t>.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2020, 121, 63–69.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E3EF1A-C552-4E53-AE83-10EC9945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1" y="3309539"/>
            <a:ext cx="1631749" cy="16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Segmentation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대구치와 신경을 각각 분할하여 중복되는 영역에 따라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4B224-6C5C-A35A-E483-05F55A01D1CF}"/>
              </a:ext>
            </a:extLst>
          </p:cNvPr>
          <p:cNvGrpSpPr/>
          <p:nvPr/>
        </p:nvGrpSpPr>
        <p:grpSpPr>
          <a:xfrm>
            <a:off x="1221166" y="3157629"/>
            <a:ext cx="9409471" cy="3365827"/>
            <a:chOff x="445526" y="2712914"/>
            <a:chExt cx="10791028" cy="38600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224546-9D59-6FD0-D775-83884F7FE1B3}"/>
                </a:ext>
              </a:extLst>
            </p:cNvPr>
            <p:cNvGrpSpPr/>
            <p:nvPr/>
          </p:nvGrpSpPr>
          <p:grpSpPr>
            <a:xfrm>
              <a:off x="1616173" y="3020691"/>
              <a:ext cx="9620381" cy="3552242"/>
              <a:chOff x="1356852" y="3020691"/>
              <a:chExt cx="9620381" cy="3552242"/>
            </a:xfrm>
          </p:grpSpPr>
          <p:pic>
            <p:nvPicPr>
              <p:cNvPr id="12" name="그림 11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E4143748-F28A-3840-E337-CECDEA04D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4217903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98C0060-B8A0-8F9D-70C1-E320F232E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5417526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D647E344-C85F-72EB-C40F-F3F48A36B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3020694"/>
                <a:ext cx="2300748" cy="115037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31BF1F-D84C-BB44-87EE-375B9CEA2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3020693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6" name="그림 15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75F5A86C-2137-760B-F797-FD5CA4C16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4217904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C1FC26-EE10-3298-4DC5-489B75B5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5417526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8" name="그림 17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1191D934-8A43-C238-E26C-FB4BE893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5417526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19" name="그림 18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BB3B43FA-7462-C514-EF7C-C0F046517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4217905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C3E3C8E-A1AB-A1D6-92CD-A8F773A9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3020693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1" name="그림 20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F1EDC07F-9BB8-74CB-A87C-5F40ED3C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8" y="3020691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2" name="그림 21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FD6304DA-B646-2E60-6A1A-25EF59EF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7" y="4217903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2E531A-5639-D1BA-C367-3E7AB318A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6" y="5422559"/>
                <a:ext cx="2364287" cy="115037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972117-6009-DF6D-E21A-D2C9D97B5663}"/>
                </a:ext>
              </a:extLst>
            </p:cNvPr>
            <p:cNvSpPr txBox="1"/>
            <p:nvPr/>
          </p:nvSpPr>
          <p:spPr>
            <a:xfrm>
              <a:off x="2088371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6C305-2842-D908-85EF-B560A34263AB}"/>
                </a:ext>
              </a:extLst>
            </p:cNvPr>
            <p:cNvSpPr txBox="1"/>
            <p:nvPr/>
          </p:nvSpPr>
          <p:spPr>
            <a:xfrm>
              <a:off x="4502129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B4659-2AE0-32F0-D3E7-F091A10D2EB2}"/>
                </a:ext>
              </a:extLst>
            </p:cNvPr>
            <p:cNvSpPr txBox="1"/>
            <p:nvPr/>
          </p:nvSpPr>
          <p:spPr>
            <a:xfrm>
              <a:off x="6915887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4BD1F8-A1C6-9BE1-F7A4-69E2EAA543F7}"/>
                </a:ext>
              </a:extLst>
            </p:cNvPr>
            <p:cNvSpPr txBox="1"/>
            <p:nvPr/>
          </p:nvSpPr>
          <p:spPr>
            <a:xfrm>
              <a:off x="9381883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BA436-98C7-FB61-47F2-8E2E444E7387}"/>
                </a:ext>
              </a:extLst>
            </p:cNvPr>
            <p:cNvSpPr txBox="1"/>
            <p:nvPr/>
          </p:nvSpPr>
          <p:spPr>
            <a:xfrm>
              <a:off x="501445" y="3441988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panorama</a:t>
              </a:r>
              <a:endParaRPr lang="ko-KR" alt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889FD-941A-A4E1-ACFC-A018690D6C6C}"/>
                </a:ext>
              </a:extLst>
            </p:cNvPr>
            <p:cNvSpPr txBox="1"/>
            <p:nvPr/>
          </p:nvSpPr>
          <p:spPr>
            <a:xfrm>
              <a:off x="501445" y="4639200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신경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99657A-6A19-C564-BDF2-DD727E32D3F7}"/>
                </a:ext>
              </a:extLst>
            </p:cNvPr>
            <p:cNvSpPr txBox="1"/>
            <p:nvPr/>
          </p:nvSpPr>
          <p:spPr>
            <a:xfrm>
              <a:off x="445526" y="5844615"/>
              <a:ext cx="1170647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제 </a:t>
              </a:r>
              <a:r>
                <a:rPr lang="en-US" altLang="ko-KR" sz="1200" b="1" dirty="0"/>
                <a:t>3 </a:t>
              </a:r>
              <a:r>
                <a:rPr lang="ko-KR" altLang="en-US" sz="1200" b="1" dirty="0"/>
                <a:t>대구치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3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336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Open-CV</a:t>
            </a:r>
            <a:r>
              <a:rPr lang="ko-KR" altLang="en-US" sz="1600" dirty="0"/>
              <a:t>를 활용하여 다음과 같이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1)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</a:t>
            </a:r>
            <a:r>
              <a:rPr lang="en-US" altLang="ko-KR" sz="1600" dirty="0"/>
              <a:t>mask</a:t>
            </a:r>
            <a:r>
              <a:rPr lang="ko-KR" altLang="en-US" sz="1600" dirty="0"/>
              <a:t>와 신경 </a:t>
            </a:r>
            <a:r>
              <a:rPr lang="en-US" altLang="ko-KR" sz="1600" dirty="0"/>
              <a:t>mask</a:t>
            </a:r>
            <a:r>
              <a:rPr lang="ko-KR" altLang="en-US" sz="1600" dirty="0"/>
              <a:t>를 동시 출력</a:t>
            </a:r>
            <a:r>
              <a:rPr lang="en-US" altLang="ko-KR" sz="1600" dirty="0"/>
              <a:t> </a:t>
            </a:r>
            <a:r>
              <a:rPr lang="ko-KR" altLang="en-US" sz="1600" dirty="0"/>
              <a:t>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신경이 둘 이상으로 나뉘면 </a:t>
            </a:r>
            <a:r>
              <a:rPr lang="en-US" altLang="ko-KR" sz="1600" dirty="0"/>
              <a:t>N.3</a:t>
            </a:r>
            <a:r>
              <a:rPr lang="ko-KR" altLang="en-US" sz="1600" dirty="0"/>
              <a:t>으로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2) </a:t>
            </a:r>
            <a:r>
              <a:rPr lang="ko-KR" altLang="en-US" sz="1600" dirty="0"/>
              <a:t>나뉘지 않았을 경우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overlap </a:t>
            </a:r>
            <a:r>
              <a:rPr lang="ko-KR" altLang="en-US" sz="1600" dirty="0"/>
              <a:t>부분의 면적이 존재하면 </a:t>
            </a:r>
            <a:r>
              <a:rPr lang="en-US" altLang="ko-KR" sz="1600" dirty="0"/>
              <a:t>N.2</a:t>
            </a:r>
            <a:r>
              <a:rPr lang="ko-KR" altLang="en-US" sz="1600" dirty="0"/>
              <a:t>으로 분류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3) overlap </a:t>
            </a:r>
            <a:r>
              <a:rPr lang="ko-KR" altLang="en-US" sz="1600" dirty="0"/>
              <a:t>부분의 면적이 존재하지 않으면 </a:t>
            </a:r>
            <a:r>
              <a:rPr lang="en-US" altLang="ko-KR" sz="1600" dirty="0"/>
              <a:t>N.1</a:t>
            </a:r>
            <a:r>
              <a:rPr lang="ko-KR" altLang="en-US" sz="1600" dirty="0"/>
              <a:t>으로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4363519-7EF3-7F0A-8F9C-5A43FC782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822" y="1233500"/>
            <a:ext cx="3374356" cy="12005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DA1B2B-3ABA-4BCE-B013-2642AD13D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9" y="4477069"/>
            <a:ext cx="3773090" cy="15485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3EF9DB-80C0-4B7A-7D60-DA4D9F167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41696"/>
            <a:ext cx="4449100" cy="16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7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Model: Unet for molar, Unet for nerve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Evaluation Metrics : DSC(Dice score coefficient)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이미지 별 </a:t>
            </a:r>
            <a:r>
              <a:rPr lang="en-US" altLang="ko-KR" sz="1600" dirty="0"/>
              <a:t>overlap</a:t>
            </a:r>
            <a:r>
              <a:rPr lang="ko-KR" altLang="en-US" sz="1600" dirty="0"/>
              <a:t> 부분 확인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644946"/>
              </p:ext>
            </p:extLst>
          </p:nvPr>
        </p:nvGraphicFramePr>
        <p:xfrm>
          <a:off x="3393767" y="2377426"/>
          <a:ext cx="54044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3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270223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Unet(molar)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0.9187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Unet(nerve)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0.7651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897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86BB47-0050-6770-A755-464E2C3E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1" y="3692434"/>
            <a:ext cx="8526732" cy="28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4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Results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모든 </a:t>
            </a:r>
            <a:r>
              <a:rPr lang="en-US" altLang="ko-KR" sz="1600" dirty="0"/>
              <a:t>mask </a:t>
            </a:r>
            <a:r>
              <a:rPr lang="ko-KR" altLang="en-US" sz="1600" dirty="0"/>
              <a:t>이미지를 통해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의 </a:t>
            </a:r>
            <a:r>
              <a:rPr lang="en-US" altLang="ko-KR" sz="1600" dirty="0"/>
              <a:t>overlap </a:t>
            </a:r>
            <a:r>
              <a:rPr lang="ko-KR" altLang="en-US" sz="1600" dirty="0"/>
              <a:t>픽셀 수의 평균을 계산하여 </a:t>
            </a:r>
            <a:r>
              <a:rPr lang="en-US" altLang="ko-KR" sz="1600" dirty="0"/>
              <a:t>Threshold</a:t>
            </a:r>
            <a:r>
              <a:rPr lang="ko-KR" altLang="en-US" sz="1600" dirty="0"/>
              <a:t>를 설정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 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n&lt;16000 -&gt;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</a:t>
            </a:r>
            <a:r>
              <a:rPr lang="en-US" altLang="ko-KR" sz="1200" b="1" dirty="0"/>
              <a:t>70.50%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AF24621-7CCB-F491-81C8-4C726A49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575" y="2006594"/>
            <a:ext cx="4648849" cy="2381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BC900B-C0C7-32A7-6F59-3CAA9F34C55B}"/>
              </a:ext>
            </a:extLst>
          </p:cNvPr>
          <p:cNvSpPr txBox="1"/>
          <p:nvPr/>
        </p:nvSpPr>
        <p:spPr>
          <a:xfrm>
            <a:off x="4382125" y="2539747"/>
            <a:ext cx="3265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n&lt;300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n&lt;16000 -&gt;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70.39%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F6585E-87FE-179E-955D-F92A7D780A35}"/>
              </a:ext>
            </a:extLst>
          </p:cNvPr>
          <p:cNvSpPr txBox="1"/>
          <p:nvPr/>
        </p:nvSpPr>
        <p:spPr>
          <a:xfrm>
            <a:off x="8138126" y="2539747"/>
            <a:ext cx="326589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If</a:t>
            </a:r>
            <a:r>
              <a:rPr lang="ko-KR" altLang="en-US" sz="1200" dirty="0"/>
              <a:t> </a:t>
            </a:r>
            <a:r>
              <a:rPr lang="en-US" altLang="ko-KR" sz="1200" dirty="0"/>
              <a:t>n&lt;300</a:t>
            </a:r>
            <a:r>
              <a:rPr lang="ko-KR" altLang="en-US" sz="1200" dirty="0"/>
              <a:t> </a:t>
            </a:r>
            <a:r>
              <a:rPr lang="en-US" altLang="ko-KR" sz="1200" dirty="0"/>
              <a:t>-&gt;</a:t>
            </a:r>
            <a:r>
              <a:rPr lang="ko-KR" altLang="en-US" sz="1200" dirty="0"/>
              <a:t> </a:t>
            </a:r>
            <a:r>
              <a:rPr lang="en-US" altLang="ko-KR" sz="1200" dirty="0"/>
              <a:t>N.1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/>
              <a:t>Elif</a:t>
            </a:r>
            <a:r>
              <a:rPr lang="en-US" altLang="ko-KR" sz="1200" dirty="0"/>
              <a:t> n&lt;12000 -&gt; N.2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Else -&gt;N.3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/>
              <a:t>Accuracy : 70.39%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396BA7-F740-1597-DF69-BCB8CE8A1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98" y="3723412"/>
            <a:ext cx="3111411" cy="193567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E74685-70DA-BA74-092B-A5F93CF646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281" y="3723412"/>
            <a:ext cx="3155509" cy="193567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775E44-EB41-B2D7-F239-885F37FB4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6511" y="3723412"/>
            <a:ext cx="3170118" cy="1935671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3F48A98-01D6-E03D-CD04-DEE40553FF51}"/>
              </a:ext>
            </a:extLst>
          </p:cNvPr>
          <p:cNvCxnSpPr/>
          <p:nvPr/>
        </p:nvCxnSpPr>
        <p:spPr>
          <a:xfrm>
            <a:off x="3798094" y="6356350"/>
            <a:ext cx="3886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B289720-BA85-E954-5D94-94572A4478E5}"/>
              </a:ext>
            </a:extLst>
          </p:cNvPr>
          <p:cNvCxnSpPr/>
          <p:nvPr/>
        </p:nvCxnSpPr>
        <p:spPr>
          <a:xfrm>
            <a:off x="4171950" y="6159500"/>
            <a:ext cx="1003300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1161F7B-3E0B-637C-2DBD-C9FE0684C2BA}"/>
              </a:ext>
            </a:extLst>
          </p:cNvPr>
          <p:cNvCxnSpPr>
            <a:cxnSpLocks/>
          </p:cNvCxnSpPr>
          <p:nvPr/>
        </p:nvCxnSpPr>
        <p:spPr>
          <a:xfrm>
            <a:off x="5175250" y="6159500"/>
            <a:ext cx="0" cy="196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95923D5-709F-2C05-9C16-01B974C5038F}"/>
              </a:ext>
            </a:extLst>
          </p:cNvPr>
          <p:cNvCxnSpPr>
            <a:cxnSpLocks/>
          </p:cNvCxnSpPr>
          <p:nvPr/>
        </p:nvCxnSpPr>
        <p:spPr>
          <a:xfrm>
            <a:off x="5175250" y="6159500"/>
            <a:ext cx="2023269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5A517B0-CFEA-821A-FDFB-BEB22D4AEBF4}"/>
              </a:ext>
            </a:extLst>
          </p:cNvPr>
          <p:cNvCxnSpPr>
            <a:cxnSpLocks/>
          </p:cNvCxnSpPr>
          <p:nvPr/>
        </p:nvCxnSpPr>
        <p:spPr>
          <a:xfrm>
            <a:off x="6244431" y="6159500"/>
            <a:ext cx="0" cy="19685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D8B4D-000C-0266-2F4C-FEEB02AD53ED}"/>
              </a:ext>
            </a:extLst>
          </p:cNvPr>
          <p:cNvSpPr txBox="1"/>
          <p:nvPr/>
        </p:nvSpPr>
        <p:spPr>
          <a:xfrm>
            <a:off x="4436667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N.1</a:t>
            </a:r>
            <a:endParaRPr lang="ko-KR" altLang="en-US" sz="105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96B6D1-ADCE-E54F-9C4D-CE4FAABD10A0}"/>
              </a:ext>
            </a:extLst>
          </p:cNvPr>
          <p:cNvSpPr txBox="1"/>
          <p:nvPr/>
        </p:nvSpPr>
        <p:spPr>
          <a:xfrm>
            <a:off x="5472906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N.2</a:t>
            </a:r>
            <a:endParaRPr lang="ko-KR" altLang="en-US" sz="10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12F60D6-7488-6174-13AD-662E1457EB54}"/>
              </a:ext>
            </a:extLst>
          </p:cNvPr>
          <p:cNvSpPr txBox="1"/>
          <p:nvPr/>
        </p:nvSpPr>
        <p:spPr>
          <a:xfrm>
            <a:off x="6484542" y="6133983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N.3</a:t>
            </a:r>
            <a:endParaRPr lang="ko-KR" altLang="en-US" sz="1050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D304D64-A6AF-FE28-76AE-90857C9B00CE}"/>
              </a:ext>
            </a:extLst>
          </p:cNvPr>
          <p:cNvSpPr/>
          <p:nvPr/>
        </p:nvSpPr>
        <p:spPr>
          <a:xfrm>
            <a:off x="5148250" y="632935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63C01B55-A1A6-BC42-7B6D-C57511F0DEB8}"/>
              </a:ext>
            </a:extLst>
          </p:cNvPr>
          <p:cNvSpPr/>
          <p:nvPr/>
        </p:nvSpPr>
        <p:spPr>
          <a:xfrm>
            <a:off x="6217431" y="632935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B5A28E-4FCD-6992-A1CF-96B2D3C3A49C}"/>
              </a:ext>
            </a:extLst>
          </p:cNvPr>
          <p:cNvSpPr txBox="1"/>
          <p:nvPr/>
        </p:nvSpPr>
        <p:spPr>
          <a:xfrm>
            <a:off x="4938316" y="6410350"/>
            <a:ext cx="4738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300</a:t>
            </a:r>
            <a:endParaRPr lang="ko-KR" altLang="en-US" sz="105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AFF195-0C50-DE64-547A-F2BEFB540086}"/>
              </a:ext>
            </a:extLst>
          </p:cNvPr>
          <p:cNvSpPr txBox="1"/>
          <p:nvPr/>
        </p:nvSpPr>
        <p:spPr>
          <a:xfrm>
            <a:off x="5859859" y="6410350"/>
            <a:ext cx="7691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/>
              <a:t>16000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47667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Experiment_1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5584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Future works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신경을 어느 정도 가로지르는지에 대한 기준을 제시하여 신경 손상 가능도를 </a:t>
            </a:r>
            <a:r>
              <a:rPr lang="en-US" altLang="ko-KR" sz="1600" dirty="0"/>
              <a:t>3</a:t>
            </a:r>
            <a:r>
              <a:rPr lang="ko-KR" altLang="en-US" sz="1600" dirty="0"/>
              <a:t>단계로 분류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1) </a:t>
            </a:r>
            <a:r>
              <a:rPr lang="ko-KR" altLang="en-US" sz="1600" dirty="0"/>
              <a:t>치아와 신경을 출력했을 때</a:t>
            </a:r>
            <a:r>
              <a:rPr lang="en-US" altLang="ko-KR" sz="1600" dirty="0"/>
              <a:t>, </a:t>
            </a:r>
            <a:r>
              <a:rPr lang="ko-KR" altLang="en-US" sz="1600" dirty="0"/>
              <a:t>독립된 신경의 개수에 따라 분류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2) </a:t>
            </a:r>
            <a:r>
              <a:rPr lang="ko-KR" altLang="en-US" sz="1600" dirty="0"/>
              <a:t>단일 신경의 면적과 치아가 겹쳤을 때의 신경 면적의 차이에 따라 분류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3) 1)</a:t>
            </a:r>
            <a:r>
              <a:rPr lang="ko-KR" altLang="en-US" sz="1600" dirty="0"/>
              <a:t>과</a:t>
            </a:r>
            <a:r>
              <a:rPr lang="en-US" altLang="ko-KR" sz="1600" dirty="0"/>
              <a:t> 2)</a:t>
            </a:r>
            <a:r>
              <a:rPr lang="ko-KR" altLang="en-US" sz="1600" dirty="0"/>
              <a:t>를 동시에 수행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신경이 둘로 나뉘었다면 </a:t>
            </a:r>
            <a:r>
              <a:rPr lang="en-US" altLang="ko-KR" sz="1600" dirty="0"/>
              <a:t>N.3, </a:t>
            </a:r>
            <a:r>
              <a:rPr lang="ko-KR" altLang="en-US" sz="1600" dirty="0"/>
              <a:t>나뉘지 않았을 때 면적의 차이가 있다면 </a:t>
            </a:r>
            <a:r>
              <a:rPr lang="en-US" altLang="ko-KR" sz="1600" dirty="0"/>
              <a:t>N.2, </a:t>
            </a:r>
            <a:r>
              <a:rPr lang="ko-KR" altLang="en-US" sz="1600" dirty="0"/>
              <a:t>차이가 거의 없으면 </a:t>
            </a:r>
            <a:r>
              <a:rPr lang="en-US" altLang="ko-KR" sz="1600" dirty="0"/>
              <a:t>N.1</a:t>
            </a:r>
            <a:r>
              <a:rPr lang="ko-KR" altLang="en-US" sz="1600" dirty="0"/>
              <a:t>으로</a:t>
            </a:r>
            <a:r>
              <a:rPr lang="en-US" altLang="ko-KR" sz="1600" dirty="0"/>
              <a:t> </a:t>
            </a:r>
            <a:r>
              <a:rPr lang="ko-KR" altLang="en-US" sz="1600" dirty="0"/>
              <a:t>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E9F798A3-55F2-7F55-C13A-D0A288CC8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41" y="2172465"/>
            <a:ext cx="3871453" cy="18837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192A6C-6922-6571-E89E-243B50FB2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920" y="2172466"/>
            <a:ext cx="3903991" cy="18995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018A3-DB58-2D65-4E0C-91D5F6FF8B16}"/>
              </a:ext>
            </a:extLst>
          </p:cNvPr>
          <p:cNvSpPr txBox="1"/>
          <p:nvPr/>
        </p:nvSpPr>
        <p:spPr>
          <a:xfrm>
            <a:off x="2271253" y="2891148"/>
            <a:ext cx="56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N.2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AA51E0-DC7B-689F-DF73-807C10338318}"/>
              </a:ext>
            </a:extLst>
          </p:cNvPr>
          <p:cNvSpPr txBox="1"/>
          <p:nvPr/>
        </p:nvSpPr>
        <p:spPr>
          <a:xfrm>
            <a:off x="4536605" y="2814457"/>
            <a:ext cx="56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N.2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7849B3-8CA7-F827-BE0F-1544E9719D47}"/>
              </a:ext>
            </a:extLst>
          </p:cNvPr>
          <p:cNvSpPr txBox="1"/>
          <p:nvPr/>
        </p:nvSpPr>
        <p:spPr>
          <a:xfrm>
            <a:off x="6748863" y="2814457"/>
            <a:ext cx="56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N.3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D7F472-17EE-18A1-132C-837F67EBD58B}"/>
              </a:ext>
            </a:extLst>
          </p:cNvPr>
          <p:cNvSpPr txBox="1"/>
          <p:nvPr/>
        </p:nvSpPr>
        <p:spPr>
          <a:xfrm>
            <a:off x="9562855" y="2814457"/>
            <a:ext cx="56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N.1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5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Experiment_2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891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Method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Object detection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신경과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영역을 합쳐서 하나의 </a:t>
            </a:r>
            <a:r>
              <a:rPr lang="en-US" altLang="ko-KR" sz="1600" dirty="0"/>
              <a:t>class</a:t>
            </a:r>
            <a:r>
              <a:rPr lang="ko-KR" altLang="en-US" sz="1600" dirty="0"/>
              <a:t>로 간주</a:t>
            </a: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N.1, N.2, N.3</a:t>
            </a:r>
            <a:r>
              <a:rPr lang="ko-KR" altLang="en-US" sz="1600" dirty="0"/>
              <a:t>을 </a:t>
            </a:r>
            <a:r>
              <a:rPr lang="en-US" altLang="ko-KR" sz="1600" dirty="0"/>
              <a:t>object class</a:t>
            </a:r>
            <a:r>
              <a:rPr lang="ko-KR" altLang="en-US" sz="1600" dirty="0"/>
              <a:t>로 사용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9AC6654-7033-7ADB-9AA6-FB68F323D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6062" y="3118086"/>
            <a:ext cx="7299875" cy="364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72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6497</TotalTime>
  <Words>799</Words>
  <Application>Microsoft Office PowerPoint</Application>
  <PresentationFormat>와이드스크린</PresentationFormat>
  <Paragraphs>165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주윤상</dc:creator>
  <cp:lastModifiedBy>주윤상</cp:lastModifiedBy>
  <cp:revision>274</cp:revision>
  <dcterms:created xsi:type="dcterms:W3CDTF">2022-05-14T10:13:30Z</dcterms:created>
  <dcterms:modified xsi:type="dcterms:W3CDTF">2022-08-18T04:05:46Z</dcterms:modified>
</cp:coreProperties>
</file>